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s/slide2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6"/>
  </p:notesMasterIdLst>
  <p:handoutMasterIdLst>
    <p:handoutMasterId r:id="rId27"/>
  </p:handoutMasterIdLst>
  <p:sldIdLst>
    <p:sldId id="305" r:id="rId2"/>
    <p:sldId id="258" r:id="rId3"/>
    <p:sldId id="263" r:id="rId4"/>
    <p:sldId id="264" r:id="rId5"/>
    <p:sldId id="294" r:id="rId6"/>
    <p:sldId id="321" r:id="rId7"/>
    <p:sldId id="308" r:id="rId8"/>
    <p:sldId id="322" r:id="rId9"/>
    <p:sldId id="309" r:id="rId10"/>
    <p:sldId id="310" r:id="rId11"/>
    <p:sldId id="311" r:id="rId12"/>
    <p:sldId id="312" r:id="rId13"/>
    <p:sldId id="313" r:id="rId14"/>
    <p:sldId id="323" r:id="rId15"/>
    <p:sldId id="314" r:id="rId16"/>
    <p:sldId id="289" r:id="rId17"/>
    <p:sldId id="315" r:id="rId18"/>
    <p:sldId id="316" r:id="rId19"/>
    <p:sldId id="317" r:id="rId20"/>
    <p:sldId id="318" r:id="rId21"/>
    <p:sldId id="319" r:id="rId22"/>
    <p:sldId id="320" r:id="rId23"/>
    <p:sldId id="288" r:id="rId24"/>
    <p:sldId id="267" r:id="rId25"/>
  </p:sldIdLst>
  <p:sldSz cx="9144000" cy="6858000" type="screen4x3"/>
  <p:notesSz cx="6858000" cy="9144000"/>
  <p:embeddedFontLst>
    <p:embeddedFont>
      <p:font typeface="Sassoon Infant Rg" panose="02000503030000020003" pitchFamily="50" charset="0"/>
      <p:regular r:id="rId28"/>
      <p:bold r:id="rId29"/>
    </p:embeddedFont>
    <p:embeddedFont>
      <p:font typeface="Twinkl SemiBold" pitchFamily="2" charset="0"/>
      <p:bold r:id="rId30"/>
    </p:embeddedFont>
    <p:embeddedFont>
      <p:font typeface="Twinkl" pitchFamily="2" charset="0"/>
      <p:regular r:id="rId31"/>
      <p:bold r:id="rId32"/>
    </p:embeddedFont>
    <p:embeddedFont>
      <p:font typeface="Tuffy-TTF" panose="020B0603060100000000"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41"/>
    <a:srgbClr val="CEDF98"/>
    <a:srgbClr val="B9D0BC"/>
    <a:srgbClr val="FBEABE"/>
    <a:srgbClr val="E0E0D8"/>
    <a:srgbClr val="DDDBDC"/>
    <a:srgbClr val="FFECA7"/>
    <a:srgbClr val="FFE001"/>
    <a:srgbClr val="01953F"/>
    <a:srgbClr val="CED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1506" y="108"/>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Tuffy-TTF" panose="020B0603060100000000"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latin typeface="Tuffy-TTF" panose="020B0603060100000000" pitchFamily="34" charset="0"/>
              </a:rPr>
              <a:t>12/07/2019</a:t>
            </a:fld>
            <a:endParaRPr lang="en-GB" dirty="0">
              <a:latin typeface="Tuffy-TTF" panose="020B0603060100000000"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Tuffy-TTF" panose="020B0603060100000000"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latin typeface="Tuffy-TTF" panose="020B0603060100000000" pitchFamily="34" charset="0"/>
              </a:rPr>
              <a:t>‹#›</a:t>
            </a:fld>
            <a:endParaRPr lang="en-GB" dirty="0">
              <a:latin typeface="Tuffy-TTF" panose="020B0603060100000000" pitchFamily="34" charset="0"/>
            </a:endParaRPr>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uffy-TTF" panose="020B0603060100000000"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uffy-TTF" panose="020B0603060100000000" pitchFamily="34" charset="0"/>
              </a:defRPr>
            </a:lvl1pPr>
          </a:lstStyle>
          <a:p>
            <a:fld id="{3D02C5D1-7818-41B5-ABAD-5E4B38A5388F}" type="datetimeFigureOut">
              <a:rPr lang="en-GB" smtClean="0"/>
              <a:pPr/>
              <a:t>12/07/2019</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uffy-TTF" panose="020B0603060100000000"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uffy-TTF" panose="020B0603060100000000" pitchFamily="34" charset="0"/>
              </a:defRPr>
            </a:lvl1pPr>
          </a:lstStyle>
          <a:p>
            <a:fld id="{FA521341-850D-40E1-BB3D-87946DC9B06D}" type="slidenum">
              <a:rPr lang="en-GB" smtClean="0"/>
              <a:pPr/>
              <a:t>‹#›</a:t>
            </a:fld>
            <a:endParaRPr lang="en-GB" dirty="0"/>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uffy-TTF" panose="020B0603060100000000" pitchFamily="34" charset="0"/>
        <a:ea typeface="+mn-ea"/>
        <a:cs typeface="+mn-cs"/>
      </a:defRPr>
    </a:lvl1pPr>
    <a:lvl2pPr marL="457200" algn="l" defTabSz="914400" rtl="0" eaLnBrk="1" latinLnBrk="0" hangingPunct="1">
      <a:defRPr sz="1200" kern="1200">
        <a:solidFill>
          <a:schemeClr val="tx1"/>
        </a:solidFill>
        <a:latin typeface="Tuffy-TTF" panose="020B0603060100000000" pitchFamily="34" charset="0"/>
        <a:ea typeface="+mn-ea"/>
        <a:cs typeface="+mn-cs"/>
      </a:defRPr>
    </a:lvl2pPr>
    <a:lvl3pPr marL="914400" algn="l" defTabSz="914400" rtl="0" eaLnBrk="1" latinLnBrk="0" hangingPunct="1">
      <a:defRPr sz="1200" kern="1200">
        <a:solidFill>
          <a:schemeClr val="tx1"/>
        </a:solidFill>
        <a:latin typeface="Tuffy-TTF" panose="020B0603060100000000" pitchFamily="34" charset="0"/>
        <a:ea typeface="+mn-ea"/>
        <a:cs typeface="+mn-cs"/>
      </a:defRPr>
    </a:lvl3pPr>
    <a:lvl4pPr marL="1371600" algn="l" defTabSz="914400" rtl="0" eaLnBrk="1" latinLnBrk="0" hangingPunct="1">
      <a:defRPr sz="1200" kern="1200">
        <a:solidFill>
          <a:schemeClr val="tx1"/>
        </a:solidFill>
        <a:latin typeface="Tuffy-TTF" panose="020B0603060100000000" pitchFamily="34" charset="0"/>
        <a:ea typeface="+mn-ea"/>
        <a:cs typeface="+mn-cs"/>
      </a:defRPr>
    </a:lvl4pPr>
    <a:lvl5pPr marL="1828800" algn="l" defTabSz="914400" rtl="0" eaLnBrk="1" latinLnBrk="0" hangingPunct="1">
      <a:defRPr sz="1200" kern="1200">
        <a:solidFill>
          <a:schemeClr val="tx1"/>
        </a:solidFill>
        <a:latin typeface="Tuffy-TTF" panose="020B0603060100000000"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Unit 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510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04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Tree>
    <p:extLst>
      <p:ext uri="{BB962C8B-B14F-4D97-AF65-F5344CB8AC3E}">
        <p14:creationId xmlns:p14="http://schemas.microsoft.com/office/powerpoint/2010/main" val="3429871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973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35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71" r:id="rId1"/>
    <p:sldLayoutId id="2147483661" r:id="rId2"/>
    <p:sldLayoutId id="2147483667" r:id="rId3"/>
    <p:sldLayoutId id="2147483662" r:id="rId4"/>
    <p:sldLayoutId id="2147483663" r:id="rId5"/>
    <p:sldLayoutId id="2147483666" r:id="rId6"/>
    <p:sldLayoutId id="2147483669" r:id="rId7"/>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uffy-TTF" panose="020B0603060100000000"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uffy-TTF" panose="020B0603060100000000"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5.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pshe-association.org.uk/curriculum-and-resources/resources/programme-study-pshe-education-key-stages-1%E2%80%935" TargetMode="External"/><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423"/>
            <a:ext cx="9144000" cy="612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 name="Straight Connector 2"/>
          <p:cNvCxnSpPr/>
          <p:nvPr/>
        </p:nvCxnSpPr>
        <p:spPr>
          <a:xfrm>
            <a:off x="0" y="6251423"/>
            <a:ext cx="92612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4823" y="1051093"/>
            <a:ext cx="1614353" cy="934372"/>
          </a:xfrm>
          <a:prstGeom prst="rect">
            <a:avLst/>
          </a:prstGeom>
        </p:spPr>
      </p:pic>
      <p:sp>
        <p:nvSpPr>
          <p:cNvPr id="6" name="Text Placeholder 16"/>
          <p:cNvSpPr txBox="1">
            <a:spLocks/>
          </p:cNvSpPr>
          <p:nvPr/>
        </p:nvSpPr>
        <p:spPr>
          <a:xfrm>
            <a:off x="971600" y="3199950"/>
            <a:ext cx="7200800" cy="543989"/>
          </a:xfrm>
          <a:prstGeom prst="roundRect">
            <a:avLst>
              <a:gd name="adj" fmla="val 2585"/>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chemeClr val="bg1"/>
                </a:solidFill>
                <a:latin typeface="Tuffy-TTF" panose="020B0603060100000000" pitchFamily="34" charset="0"/>
                <a:cs typeface="Arial" panose="020B0604020202020204" pitchFamily="34" charset="0"/>
              </a:rPr>
              <a:t>WICKED: Inclusion Lesson Pack </a:t>
            </a:r>
          </a:p>
        </p:txBody>
      </p:sp>
      <p:sp>
        <p:nvSpPr>
          <p:cNvPr id="7" name="Title 17"/>
          <p:cNvSpPr txBox="1">
            <a:spLocks/>
          </p:cNvSpPr>
          <p:nvPr/>
        </p:nvSpPr>
        <p:spPr>
          <a:xfrm>
            <a:off x="755650" y="2359034"/>
            <a:ext cx="7632700" cy="655294"/>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5400" dirty="0">
                <a:solidFill>
                  <a:schemeClr val="bg1"/>
                </a:solidFill>
                <a:latin typeface="Tuffy-TTF" panose="020B0603060100000000" pitchFamily="34" charset="0"/>
                <a:cs typeface="Arial" panose="020B0604020202020204" pitchFamily="34" charset="0"/>
              </a:rPr>
              <a:t>PSHE and Citizenship</a:t>
            </a:r>
          </a:p>
        </p:txBody>
      </p:sp>
    </p:spTree>
    <p:extLst>
      <p:ext uri="{BB962C8B-B14F-4D97-AF65-F5344CB8AC3E}">
        <p14:creationId xmlns:p14="http://schemas.microsoft.com/office/powerpoint/2010/main" val="1407606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055" y="657567"/>
            <a:ext cx="8249890" cy="994306"/>
          </a:xfrm>
        </p:spPr>
        <p:txBody>
          <a:bodyPr lIns="108000" tIns="108000" rIns="108000" bIns="108000"/>
          <a:lstStyle/>
          <a:p>
            <a:pPr algn="ctr"/>
            <a:r>
              <a:rPr lang="en-GB" dirty="0">
                <a:latin typeface="Twinkl" pitchFamily="2" charset="0"/>
              </a:rPr>
              <a:t>Why Might People </a:t>
            </a:r>
            <a:br>
              <a:rPr lang="en-GB" dirty="0">
                <a:latin typeface="Twinkl" pitchFamily="2" charset="0"/>
              </a:rPr>
            </a:br>
            <a:r>
              <a:rPr lang="en-GB" dirty="0">
                <a:latin typeface="Twinkl" pitchFamily="2" charset="0"/>
              </a:rPr>
              <a:t>Not Feel Included?</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20422"/>
          <a:stretch/>
        </p:blipFill>
        <p:spPr>
          <a:xfrm>
            <a:off x="2179946" y="3229789"/>
            <a:ext cx="2453698" cy="228692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28960"/>
          <a:stretch/>
        </p:blipFill>
        <p:spPr>
          <a:xfrm>
            <a:off x="4828591" y="2445655"/>
            <a:ext cx="2150707" cy="2963731"/>
          </a:xfrm>
          <a:prstGeom prst="rect">
            <a:avLst/>
          </a:prstGeom>
        </p:spPr>
      </p:pic>
      <p:sp>
        <p:nvSpPr>
          <p:cNvPr id="12" name="TextBox 11"/>
          <p:cNvSpPr txBox="1"/>
          <p:nvPr/>
        </p:nvSpPr>
        <p:spPr>
          <a:xfrm>
            <a:off x="2657872" y="6221521"/>
            <a:ext cx="3888432" cy="174407"/>
          </a:xfrm>
          <a:prstGeom prst="rect">
            <a:avLst/>
          </a:prstGeom>
          <a:noFill/>
        </p:spPr>
        <p:txBody>
          <a:bodyPr wrap="square" rtlCol="0">
            <a:spAutoFit/>
          </a:bodyPr>
          <a:lstStyle/>
          <a:p>
            <a:r>
              <a:rPr lang="en-GB" sz="800" baseline="30000" dirty="0">
                <a:latin typeface="Tuffy-TTF" panose="020B0603060100000000" pitchFamily="34" charset="0"/>
              </a:rPr>
              <a:t>Script excerpts, production shots, and other media are used by permission of</a:t>
            </a:r>
            <a:r>
              <a:rPr lang="en-GB" sz="800" b="1" baseline="30000" dirty="0">
                <a:latin typeface="Tuffy-TTF" panose="020B0603060100000000" pitchFamily="34" charset="0"/>
              </a:rPr>
              <a:t> WICKED LONDON PRODUCTION LTD</a:t>
            </a:r>
          </a:p>
        </p:txBody>
      </p:sp>
      <p:pic>
        <p:nvPicPr>
          <p:cNvPr id="19" name="Talking Partner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11" name="TextBox 10"/>
          <p:cNvSpPr txBox="1"/>
          <p:nvPr/>
        </p:nvSpPr>
        <p:spPr>
          <a:xfrm>
            <a:off x="755650" y="2104427"/>
            <a:ext cx="7632700" cy="523220"/>
          </a:xfrm>
          <a:prstGeom prst="rect">
            <a:avLst/>
          </a:prstGeom>
          <a:noFill/>
          <a:ln w="38100">
            <a:noFill/>
          </a:ln>
        </p:spPr>
        <p:txBody>
          <a:bodyPr wrap="square" lIns="0" tIns="0" rIns="0" bIns="0" rtlCol="0">
            <a:spAutoFit/>
          </a:bodyPr>
          <a:lstStyle/>
          <a:p>
            <a:r>
              <a:rPr lang="en-GB" sz="1700" dirty="0"/>
              <a:t>Think about these characters. How would they feel compared with those in the pictures you discussed with your group?</a:t>
            </a:r>
          </a:p>
        </p:txBody>
      </p:sp>
      <p:sp>
        <p:nvSpPr>
          <p:cNvPr id="13" name="Rectangle 12"/>
          <p:cNvSpPr/>
          <p:nvPr/>
        </p:nvSpPr>
        <p:spPr>
          <a:xfrm>
            <a:off x="755649" y="5351495"/>
            <a:ext cx="7941295" cy="741330"/>
          </a:xfrm>
          <a:prstGeom prst="rect">
            <a:avLst/>
          </a:prstGeom>
          <a:solidFill>
            <a:srgbClr val="CEDF99"/>
          </a:solidFill>
        </p:spPr>
        <p:txBody>
          <a:bodyPr wrap="square" lIns="1008000" tIns="108000" rIns="108000" bIns="108000">
            <a:spAutoFit/>
          </a:bodyPr>
          <a:lstStyle/>
          <a:p>
            <a:r>
              <a:rPr lang="en-GB" sz="1700" dirty="0"/>
              <a:t>Now, listen to the lyrics from this song from the show. What would you say to Glinda? How do you think she would make </a:t>
            </a:r>
            <a:r>
              <a:rPr lang="en-GB" sz="1700" dirty="0" err="1"/>
              <a:t>Elphaba</a:t>
            </a:r>
            <a:r>
              <a:rPr lang="en-GB" sz="1700" dirty="0"/>
              <a:t> feel?</a:t>
            </a:r>
          </a:p>
        </p:txBody>
      </p:sp>
      <p:grpSp>
        <p:nvGrpSpPr>
          <p:cNvPr id="14" name="Audio Icon"/>
          <p:cNvGrpSpPr/>
          <p:nvPr/>
        </p:nvGrpSpPr>
        <p:grpSpPr>
          <a:xfrm>
            <a:off x="591024" y="5213924"/>
            <a:ext cx="1016471" cy="1016471"/>
            <a:chOff x="591024" y="5213924"/>
            <a:chExt cx="1016471" cy="1016471"/>
          </a:xfrm>
        </p:grpSpPr>
        <p:sp>
          <p:nvSpPr>
            <p:cNvPr id="4" name="Oval 3"/>
            <p:cNvSpPr/>
            <p:nvPr/>
          </p:nvSpPr>
          <p:spPr>
            <a:xfrm>
              <a:off x="591024" y="5213924"/>
              <a:ext cx="1016471" cy="1016471"/>
            </a:xfrm>
            <a:prstGeom prst="ellipse">
              <a:avLst/>
            </a:prstGeom>
            <a:solidFill>
              <a:srgbClr val="009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p:cNvSpPr/>
            <p:nvPr/>
          </p:nvSpPr>
          <p:spPr>
            <a:xfrm rot="5400000">
              <a:off x="799159" y="5387471"/>
              <a:ext cx="776476" cy="669376"/>
            </a:xfrm>
            <a:prstGeom prst="triangle">
              <a:avLst/>
            </a:prstGeom>
            <a:solidFill>
              <a:srgbClr val="FFE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9" name="07 Popular (Original Cast Record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80724" y="5417359"/>
            <a:ext cx="609600" cy="609600"/>
          </a:xfrm>
          <a:prstGeom prst="rect">
            <a:avLst/>
          </a:prstGeom>
        </p:spPr>
      </p:pic>
    </p:spTree>
    <p:extLst>
      <p:ext uri="{BB962C8B-B14F-4D97-AF65-F5344CB8AC3E}">
        <p14:creationId xmlns:p14="http://schemas.microsoft.com/office/powerpoint/2010/main" val="1027672404"/>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9"/>
                </p:tgtEl>
              </p:cMediaNode>
            </p:audio>
            <p:seq concurrent="1" nextAc="seek">
              <p:cTn id="3" restart="whenNotActive" fill="hold" evtFilter="cancelBubble" nodeType="interactiveSeq">
                <p:stCondLst>
                  <p:cond evt="onClick" delay="0">
                    <p:tgtEl>
                      <p:spTgt spid="1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25651" fill="hold"/>
                                        <p:tgtEl>
                                          <p:spTgt spid="9"/>
                                        </p:tgtEl>
                                      </p:cBhvr>
                                    </p:cmd>
                                  </p:childTnLst>
                                </p:cTn>
                              </p:par>
                            </p:childTnLst>
                          </p:cTn>
                        </p:par>
                      </p:childTnLst>
                    </p:cTn>
                  </p:par>
                </p:childTnLst>
              </p:cTn>
              <p:nextCondLst>
                <p:cond evt="onClick" delay="0">
                  <p:tgtEl>
                    <p:spTgt spid="1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055" y="657567"/>
            <a:ext cx="8249890" cy="994306"/>
          </a:xfrm>
        </p:spPr>
        <p:txBody>
          <a:bodyPr lIns="108000" tIns="108000" rIns="108000" bIns="108000"/>
          <a:lstStyle/>
          <a:p>
            <a:pPr algn="ctr"/>
            <a:r>
              <a:rPr lang="en-GB" dirty="0">
                <a:latin typeface="Twinkl" pitchFamily="2" charset="0"/>
              </a:rPr>
              <a:t>Why Might People </a:t>
            </a:r>
            <a:br>
              <a:rPr lang="en-GB" dirty="0">
                <a:latin typeface="Twinkl" pitchFamily="2" charset="0"/>
              </a:rPr>
            </a:br>
            <a:r>
              <a:rPr lang="en-GB" dirty="0">
                <a:latin typeface="Twinkl" pitchFamily="2" charset="0"/>
              </a:rPr>
              <a:t>Not Feel Included?</a:t>
            </a:r>
          </a:p>
        </p:txBody>
      </p:sp>
      <p:sp>
        <p:nvSpPr>
          <p:cNvPr id="11" name="TextBox 10"/>
          <p:cNvSpPr txBox="1"/>
          <p:nvPr/>
        </p:nvSpPr>
        <p:spPr>
          <a:xfrm>
            <a:off x="755650" y="2104427"/>
            <a:ext cx="7632700" cy="1107996"/>
          </a:xfrm>
          <a:prstGeom prst="rect">
            <a:avLst/>
          </a:prstGeom>
          <a:noFill/>
          <a:ln w="38100">
            <a:noFill/>
          </a:ln>
        </p:spPr>
        <p:txBody>
          <a:bodyPr wrap="square" lIns="0" tIns="0" rIns="0" bIns="0" rtlCol="0">
            <a:spAutoFit/>
          </a:bodyPr>
          <a:lstStyle/>
          <a:p>
            <a:r>
              <a:rPr lang="en-GB" dirty="0"/>
              <a:t>Our society is made up of lots of different people. At times, some of these people might feel marginalised, discriminated against or even excluded.</a:t>
            </a:r>
          </a:p>
          <a:p>
            <a:r>
              <a:rPr lang="en-GB" dirty="0"/>
              <a:t>This could be through being treated unfairly, being denied opportunities or even being threatened with harmful words or actions. </a:t>
            </a:r>
          </a:p>
        </p:txBody>
      </p:sp>
      <p:pic>
        <p:nvPicPr>
          <p:cNvPr id="9"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3369457"/>
            <a:ext cx="4591879" cy="2507914"/>
          </a:xfrm>
          <a:prstGeom prst="rect">
            <a:avLst/>
          </a:prstGeom>
        </p:spPr>
      </p:pic>
      <p:sp>
        <p:nvSpPr>
          <p:cNvPr id="13" name="Rectangle 12"/>
          <p:cNvSpPr/>
          <p:nvPr/>
        </p:nvSpPr>
        <p:spPr>
          <a:xfrm>
            <a:off x="755649" y="5593228"/>
            <a:ext cx="7941295" cy="495108"/>
          </a:xfrm>
          <a:prstGeom prst="rect">
            <a:avLst/>
          </a:prstGeom>
          <a:solidFill>
            <a:srgbClr val="CEDF99"/>
          </a:solidFill>
        </p:spPr>
        <p:txBody>
          <a:bodyPr wrap="square" lIns="108000" tIns="108000" rIns="108000" bIns="108000">
            <a:spAutoFit/>
          </a:bodyPr>
          <a:lstStyle/>
          <a:p>
            <a:r>
              <a:rPr lang="en-GB" dirty="0"/>
              <a:t>Can you think of any reasons why people in society might feel like this?</a:t>
            </a:r>
          </a:p>
        </p:txBody>
      </p:sp>
    </p:spTree>
    <p:extLst>
      <p:ext uri="{BB962C8B-B14F-4D97-AF65-F5344CB8AC3E}">
        <p14:creationId xmlns:p14="http://schemas.microsoft.com/office/powerpoint/2010/main" val="325785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55650" y="1693635"/>
            <a:ext cx="7632700" cy="1107996"/>
          </a:xfrm>
          <a:prstGeom prst="rect">
            <a:avLst/>
          </a:prstGeom>
          <a:noFill/>
          <a:ln w="38100">
            <a:noFill/>
          </a:ln>
        </p:spPr>
        <p:txBody>
          <a:bodyPr wrap="square" lIns="0" tIns="0" rIns="0" bIns="0" rtlCol="0">
            <a:spAutoFit/>
          </a:bodyPr>
          <a:lstStyle/>
          <a:p>
            <a:r>
              <a:rPr lang="en-GB" dirty="0"/>
              <a:t>We are now going to work in small groups to create a short drama performance showing someone being excluded or discriminated against. </a:t>
            </a:r>
          </a:p>
          <a:p>
            <a:r>
              <a:rPr lang="en-GB" dirty="0"/>
              <a:t>Think carefully about who would be in your scene, how they would feel and how they might behave. </a:t>
            </a:r>
          </a:p>
        </p:txBody>
      </p:sp>
      <p:sp>
        <p:nvSpPr>
          <p:cNvPr id="13" name="Rectangle 12"/>
          <p:cNvSpPr/>
          <p:nvPr/>
        </p:nvSpPr>
        <p:spPr>
          <a:xfrm>
            <a:off x="755649" y="5593228"/>
            <a:ext cx="7941295" cy="495108"/>
          </a:xfrm>
          <a:prstGeom prst="rect">
            <a:avLst/>
          </a:prstGeom>
          <a:solidFill>
            <a:srgbClr val="CEDF99"/>
          </a:solidFill>
        </p:spPr>
        <p:txBody>
          <a:bodyPr wrap="square" lIns="108000" tIns="108000" rIns="108000" bIns="108000">
            <a:spAutoFit/>
          </a:bodyPr>
          <a:lstStyle/>
          <a:p>
            <a:r>
              <a:rPr lang="en-GB" dirty="0"/>
              <a:t>Be ready to share your drama performance with the class.</a:t>
            </a:r>
          </a:p>
        </p:txBody>
      </p:sp>
      <p:sp>
        <p:nvSpPr>
          <p:cNvPr id="14" name="Title 1"/>
          <p:cNvSpPr>
            <a:spLocks noGrp="1"/>
          </p:cNvSpPr>
          <p:nvPr>
            <p:ph type="title"/>
          </p:nvPr>
        </p:nvSpPr>
        <p:spPr>
          <a:xfrm>
            <a:off x="457198" y="478895"/>
            <a:ext cx="8220075" cy="994306"/>
          </a:xfrm>
        </p:spPr>
        <p:txBody>
          <a:bodyPr/>
          <a:lstStyle/>
          <a:p>
            <a:r>
              <a:rPr lang="en-GB" dirty="0">
                <a:latin typeface="Twinkl" pitchFamily="2" charset="0"/>
              </a:rPr>
              <a:t>Who’s In?</a:t>
            </a:r>
          </a:p>
        </p:txBody>
      </p:sp>
      <p:pic>
        <p:nvPicPr>
          <p:cNvPr id="15"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8409" y="2599146"/>
            <a:ext cx="2518373" cy="3161053"/>
          </a:xfrm>
          <a:prstGeom prst="rect">
            <a:avLst/>
          </a:prstGeom>
        </p:spPr>
      </p:pic>
    </p:spTree>
    <p:extLst>
      <p:ext uri="{BB962C8B-B14F-4D97-AF65-F5344CB8AC3E}">
        <p14:creationId xmlns:p14="http://schemas.microsoft.com/office/powerpoint/2010/main" val="407813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55650" y="1693635"/>
            <a:ext cx="7632700" cy="553998"/>
          </a:xfrm>
          <a:prstGeom prst="rect">
            <a:avLst/>
          </a:prstGeom>
          <a:noFill/>
          <a:ln w="38100">
            <a:noFill/>
          </a:ln>
        </p:spPr>
        <p:txBody>
          <a:bodyPr wrap="square" lIns="0" tIns="0" rIns="0" bIns="0" rtlCol="0">
            <a:spAutoFit/>
          </a:bodyPr>
          <a:lstStyle/>
          <a:p>
            <a:r>
              <a:rPr lang="en-GB" dirty="0"/>
              <a:t>We are now going to watch the performances by the other groups. Let’s think about how we can be a good audience. We need to:</a:t>
            </a:r>
          </a:p>
        </p:txBody>
      </p:sp>
      <p:sp>
        <p:nvSpPr>
          <p:cNvPr id="14" name="Title 1"/>
          <p:cNvSpPr>
            <a:spLocks noGrp="1"/>
          </p:cNvSpPr>
          <p:nvPr>
            <p:ph type="title"/>
          </p:nvPr>
        </p:nvSpPr>
        <p:spPr>
          <a:xfrm>
            <a:off x="457198" y="478895"/>
            <a:ext cx="8220075" cy="994306"/>
          </a:xfrm>
        </p:spPr>
        <p:txBody>
          <a:bodyPr/>
          <a:lstStyle/>
          <a:p>
            <a:r>
              <a:rPr lang="en-GB" dirty="0">
                <a:latin typeface="Twinkl" pitchFamily="2" charset="0"/>
              </a:rPr>
              <a:t>Reaching Out</a:t>
            </a:r>
          </a:p>
        </p:txBody>
      </p:sp>
      <p:pic>
        <p:nvPicPr>
          <p:cNvPr id="10"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sp>
        <p:nvSpPr>
          <p:cNvPr id="16" name="TextBox 15"/>
          <p:cNvSpPr txBox="1"/>
          <p:nvPr/>
        </p:nvSpPr>
        <p:spPr>
          <a:xfrm>
            <a:off x="1194678"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Listen</a:t>
            </a:r>
          </a:p>
        </p:txBody>
      </p:sp>
      <p:sp>
        <p:nvSpPr>
          <p:cNvPr id="17" name="TextBox 16"/>
          <p:cNvSpPr txBox="1"/>
          <p:nvPr/>
        </p:nvSpPr>
        <p:spPr>
          <a:xfrm>
            <a:off x="3843473"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Concentrate</a:t>
            </a:r>
          </a:p>
        </p:txBody>
      </p:sp>
      <p:sp>
        <p:nvSpPr>
          <p:cNvPr id="18" name="TextBox 17"/>
          <p:cNvSpPr txBox="1"/>
          <p:nvPr/>
        </p:nvSpPr>
        <p:spPr>
          <a:xfrm>
            <a:off x="6492269"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Discuss</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5573"/>
          <a:stretch/>
        </p:blipFill>
        <p:spPr>
          <a:xfrm>
            <a:off x="2465208" y="3353710"/>
            <a:ext cx="4213584" cy="3055479"/>
          </a:xfrm>
          <a:prstGeom prst="rect">
            <a:avLst/>
          </a:prstGeom>
        </p:spPr>
      </p:pic>
    </p:spTree>
    <p:extLst>
      <p:ext uri="{BB962C8B-B14F-4D97-AF65-F5344CB8AC3E}">
        <p14:creationId xmlns:p14="http://schemas.microsoft.com/office/powerpoint/2010/main" val="78524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dirty="0">
                <a:latin typeface="Twinkl" pitchFamily="2" charset="0"/>
              </a:rPr>
              <a:t>Reaching Out</a:t>
            </a:r>
          </a:p>
        </p:txBody>
      </p:sp>
      <p:pic>
        <p:nvPicPr>
          <p:cNvPr id="10"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sp>
        <p:nvSpPr>
          <p:cNvPr id="13" name="TextBox 12"/>
          <p:cNvSpPr txBox="1"/>
          <p:nvPr/>
        </p:nvSpPr>
        <p:spPr>
          <a:xfrm>
            <a:off x="785738" y="1743163"/>
            <a:ext cx="7602612" cy="1258133"/>
          </a:xfrm>
          <a:prstGeom prst="rect">
            <a:avLst/>
          </a:prstGeom>
          <a:solidFill>
            <a:schemeClr val="bg1"/>
          </a:solidFill>
          <a:ln w="38100">
            <a:solidFill>
              <a:srgbClr val="009641"/>
            </a:solidFill>
          </a:ln>
        </p:spPr>
        <p:txBody>
          <a:bodyPr wrap="square" lIns="108000" tIns="108000" rIns="108000" bIns="108000" rtlCol="0" anchor="ctr" anchorCtr="0">
            <a:noAutofit/>
          </a:bodyPr>
          <a:lstStyle/>
          <a:p>
            <a:r>
              <a:rPr lang="en-GB" sz="1700" dirty="0"/>
              <a:t>You also have a </a:t>
            </a:r>
            <a:r>
              <a:rPr lang="en-GB" sz="1700" b="1" dirty="0">
                <a:solidFill>
                  <a:srgbClr val="009641"/>
                </a:solidFill>
              </a:rPr>
              <a:t>Reaching Out Recording Sheet</a:t>
            </a:r>
            <a:r>
              <a:rPr lang="en-GB" sz="1700" dirty="0"/>
              <a:t> to complete </a:t>
            </a:r>
          </a:p>
          <a:p>
            <a:r>
              <a:rPr lang="en-GB" sz="1700" dirty="0"/>
              <a:t>while you watch the performances. Think carefully about </a:t>
            </a:r>
          </a:p>
          <a:p>
            <a:r>
              <a:rPr lang="en-GB" sz="1700" dirty="0"/>
              <a:t>the scene you have watched and use it to complete </a:t>
            </a:r>
          </a:p>
          <a:p>
            <a:r>
              <a:rPr lang="en-GB" sz="1700" dirty="0"/>
              <a:t>your sheet.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7232" y="1939447"/>
            <a:ext cx="2096027" cy="2739277"/>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4035866490"/>
              </p:ext>
            </p:extLst>
          </p:nvPr>
        </p:nvGraphicFramePr>
        <p:xfrm>
          <a:off x="755650" y="4625185"/>
          <a:ext cx="7632699" cy="1483360"/>
        </p:xfrm>
        <a:graphic>
          <a:graphicData uri="http://schemas.openxmlformats.org/drawingml/2006/table">
            <a:tbl>
              <a:tblPr firstRow="1" bandRow="1">
                <a:tableStyleId>{5C22544A-7EE6-4342-B048-85BDC9FD1C3A}</a:tableStyleId>
              </a:tblPr>
              <a:tblGrid>
                <a:gridCol w="2544233">
                  <a:extLst>
                    <a:ext uri="{9D8B030D-6E8A-4147-A177-3AD203B41FA5}">
                      <a16:colId xmlns:a16="http://schemas.microsoft.com/office/drawing/2014/main" val="1282543592"/>
                    </a:ext>
                  </a:extLst>
                </a:gridCol>
                <a:gridCol w="2544233">
                  <a:extLst>
                    <a:ext uri="{9D8B030D-6E8A-4147-A177-3AD203B41FA5}">
                      <a16:colId xmlns:a16="http://schemas.microsoft.com/office/drawing/2014/main" val="3456527407"/>
                    </a:ext>
                  </a:extLst>
                </a:gridCol>
                <a:gridCol w="2544233">
                  <a:extLst>
                    <a:ext uri="{9D8B030D-6E8A-4147-A177-3AD203B41FA5}">
                      <a16:colId xmlns:a16="http://schemas.microsoft.com/office/drawing/2014/main" val="393679780"/>
                    </a:ext>
                  </a:extLst>
                </a:gridCol>
              </a:tblGrid>
              <a:tr h="370840">
                <a:tc gridSpan="3">
                  <a:txBody>
                    <a:bodyPr/>
                    <a:lstStyle/>
                    <a:p>
                      <a:pPr algn="ctr"/>
                      <a:r>
                        <a:rPr lang="en-GB" b="1" dirty="0">
                          <a:solidFill>
                            <a:schemeClr val="tx1"/>
                          </a:solidFill>
                        </a:rPr>
                        <a:t>Word Bank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F99"/>
                    </a:solid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8702064"/>
                  </a:ext>
                </a:extLst>
              </a:tr>
              <a:tr h="370840">
                <a:tc>
                  <a:txBody>
                    <a:bodyPr/>
                    <a:lstStyle/>
                    <a:p>
                      <a:pPr algn="ctr"/>
                      <a:r>
                        <a:rPr lang="en-GB" b="0" dirty="0">
                          <a:solidFill>
                            <a:schemeClr val="tx1"/>
                          </a:solidFill>
                        </a:rPr>
                        <a:t>discriminate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exclude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exclusive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3232729"/>
                  </a:ext>
                </a:extLst>
              </a:tr>
              <a:tr h="370840">
                <a:tc>
                  <a:txBody>
                    <a:bodyPr/>
                    <a:lstStyle/>
                    <a:p>
                      <a:pPr algn="ctr"/>
                      <a:r>
                        <a:rPr lang="en-GB" b="0" dirty="0">
                          <a:solidFill>
                            <a:schemeClr val="tx1"/>
                          </a:solidFill>
                        </a:rPr>
                        <a:t>unfair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equal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diverse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553535"/>
                  </a:ext>
                </a:extLst>
              </a:tr>
              <a:tr h="370840">
                <a:tc>
                  <a:txBody>
                    <a:bodyPr/>
                    <a:lstStyle/>
                    <a:p>
                      <a:pPr algn="ctr"/>
                      <a:r>
                        <a:rPr lang="en-GB" b="0" dirty="0">
                          <a:solidFill>
                            <a:schemeClr val="tx1"/>
                          </a:solidFill>
                        </a:rPr>
                        <a:t>celebrate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share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learn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3904057"/>
                  </a:ext>
                </a:extLst>
              </a:tr>
            </a:tbl>
          </a:graphicData>
        </a:graphic>
      </p:graphicFrame>
    </p:spTree>
    <p:extLst>
      <p:ext uri="{BB962C8B-B14F-4D97-AF65-F5344CB8AC3E}">
        <p14:creationId xmlns:p14="http://schemas.microsoft.com/office/powerpoint/2010/main" val="346817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dirty="0">
                <a:latin typeface="Twinkl" pitchFamily="2" charset="0"/>
              </a:rPr>
              <a:t>Reaching Out</a:t>
            </a:r>
          </a:p>
        </p:txBody>
      </p:sp>
      <p:pic>
        <p:nvPicPr>
          <p:cNvPr id="10"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3964" y="1934755"/>
            <a:ext cx="4226540" cy="2988489"/>
          </a:xfrm>
          <a:prstGeom prst="rect">
            <a:avLst/>
          </a:prstGeom>
          <a:ln>
            <a:noFill/>
          </a:ln>
          <a:effectLst>
            <a:outerShdw blurRad="292100" dist="139700" dir="2700000" algn="tl" rotWithShape="0">
              <a:srgbClr val="333333">
                <a:alpha val="65000"/>
              </a:srgbClr>
            </a:outerShdw>
          </a:effectLst>
        </p:spPr>
      </p:pic>
      <p:grpSp>
        <p:nvGrpSpPr>
          <p:cNvPr id="5" name="Group 4"/>
          <p:cNvGrpSpPr/>
          <p:nvPr/>
        </p:nvGrpSpPr>
        <p:grpSpPr>
          <a:xfrm>
            <a:off x="755650" y="4522833"/>
            <a:ext cx="1569992" cy="1569992"/>
            <a:chOff x="755650" y="4522833"/>
            <a:chExt cx="1569992" cy="1569992"/>
          </a:xfrm>
        </p:grpSpPr>
        <p:sp>
          <p:nvSpPr>
            <p:cNvPr id="8" name="Oval 7">
              <a:hlinkClick r:id="rId4" action="ppaction://hlinksldjump"/>
            </p:cNvPr>
            <p:cNvSpPr/>
            <p:nvPr/>
          </p:nvSpPr>
          <p:spPr>
            <a:xfrm>
              <a:off x="755650" y="4522833"/>
              <a:ext cx="1569992" cy="1569992"/>
            </a:xfrm>
            <a:prstGeom prst="ellipse">
              <a:avLst/>
            </a:prstGeom>
            <a:solidFill>
              <a:srgbClr val="0096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600" b="1" dirty="0">
                <a:solidFill>
                  <a:schemeClr val="bg1"/>
                </a:solidFill>
              </a:endParaRPr>
            </a:p>
          </p:txBody>
        </p:sp>
        <p:sp>
          <p:nvSpPr>
            <p:cNvPr id="9" name="Rectangle 8">
              <a:hlinkClick r:id="rId4" action="ppaction://hlinksldjump"/>
            </p:cNvPr>
            <p:cNvSpPr/>
            <p:nvPr/>
          </p:nvSpPr>
          <p:spPr>
            <a:xfrm>
              <a:off x="755650" y="5184718"/>
              <a:ext cx="1569992" cy="246221"/>
            </a:xfrm>
            <a:prstGeom prst="rect">
              <a:avLst/>
            </a:prstGeom>
            <a:noFill/>
          </p:spPr>
          <p:txBody>
            <a:bodyPr wrap="square" lIns="0" tIns="0" rIns="0" bIns="0">
              <a:spAutoFit/>
            </a:bodyPr>
            <a:lstStyle/>
            <a:p>
              <a:pPr algn="ctr"/>
              <a:r>
                <a:rPr lang="en-GB" sz="1600" b="1" dirty="0">
                  <a:solidFill>
                    <a:schemeClr val="bg1"/>
                  </a:solidFill>
                </a:rPr>
                <a:t>Consolidating</a:t>
              </a:r>
            </a:p>
          </p:txBody>
        </p:sp>
      </p:grpSp>
      <p:grpSp>
        <p:nvGrpSpPr>
          <p:cNvPr id="3" name="Group 2"/>
          <p:cNvGrpSpPr/>
          <p:nvPr/>
        </p:nvGrpSpPr>
        <p:grpSpPr>
          <a:xfrm>
            <a:off x="6825530" y="4512842"/>
            <a:ext cx="1577281" cy="1569992"/>
            <a:chOff x="6825530" y="4512842"/>
            <a:chExt cx="1577281" cy="1569992"/>
          </a:xfrm>
        </p:grpSpPr>
        <p:sp>
          <p:nvSpPr>
            <p:cNvPr id="12" name="Oval 11">
              <a:hlinkClick r:id="rId5" action="ppaction://hlinksldjump"/>
            </p:cNvPr>
            <p:cNvSpPr/>
            <p:nvPr/>
          </p:nvSpPr>
          <p:spPr>
            <a:xfrm>
              <a:off x="6825530" y="4512842"/>
              <a:ext cx="1569992" cy="1569992"/>
            </a:xfrm>
            <a:prstGeom prst="ellipse">
              <a:avLst/>
            </a:prstGeom>
            <a:solidFill>
              <a:srgbClr val="0096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600" b="1" dirty="0">
                <a:solidFill>
                  <a:schemeClr val="bg1"/>
                </a:solidFill>
              </a:endParaRPr>
            </a:p>
          </p:txBody>
        </p:sp>
        <p:sp>
          <p:nvSpPr>
            <p:cNvPr id="15" name="Rectangle 14">
              <a:hlinkClick r:id="rId5" action="ppaction://hlinksldjump"/>
            </p:cNvPr>
            <p:cNvSpPr/>
            <p:nvPr/>
          </p:nvSpPr>
          <p:spPr>
            <a:xfrm>
              <a:off x="6832819" y="5184718"/>
              <a:ext cx="1569992" cy="246221"/>
            </a:xfrm>
            <a:prstGeom prst="rect">
              <a:avLst/>
            </a:prstGeom>
            <a:noFill/>
          </p:spPr>
          <p:txBody>
            <a:bodyPr wrap="square" lIns="0" tIns="0" rIns="0" bIns="0">
              <a:spAutoFit/>
            </a:bodyPr>
            <a:lstStyle/>
            <a:p>
              <a:pPr algn="ctr"/>
              <a:r>
                <a:rPr lang="en-GB" sz="1600" b="1" dirty="0">
                  <a:solidFill>
                    <a:schemeClr val="bg1"/>
                  </a:solidFill>
                </a:rPr>
                <a:t>Reflecting </a:t>
              </a:r>
            </a:p>
          </p:txBody>
        </p:sp>
      </p:grpSp>
    </p:spTree>
    <p:extLst>
      <p:ext uri="{BB962C8B-B14F-4D97-AF65-F5344CB8AC3E}">
        <p14:creationId xmlns:p14="http://schemas.microsoft.com/office/powerpoint/2010/main" val="82214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Consolidating</a:t>
            </a:r>
          </a:p>
        </p:txBody>
      </p:sp>
    </p:spTree>
    <p:extLst>
      <p:ext uri="{BB962C8B-B14F-4D97-AF65-F5344CB8AC3E}">
        <p14:creationId xmlns:p14="http://schemas.microsoft.com/office/powerpoint/2010/main" val="3884373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55648" y="1537906"/>
            <a:ext cx="5594817" cy="830997"/>
          </a:xfrm>
          <a:prstGeom prst="rect">
            <a:avLst/>
          </a:prstGeom>
          <a:noFill/>
          <a:ln w="38100">
            <a:noFill/>
          </a:ln>
        </p:spPr>
        <p:txBody>
          <a:bodyPr wrap="square" lIns="0" tIns="0" rIns="0" bIns="0" rtlCol="0">
            <a:spAutoFit/>
          </a:bodyPr>
          <a:lstStyle/>
          <a:p>
            <a:r>
              <a:rPr lang="en-GB" dirty="0"/>
              <a:t>Now, choose one of the drama pieces you have just watched and draw a picture of what happened. Write a detailed paragraph to explain:</a:t>
            </a:r>
          </a:p>
        </p:txBody>
      </p:sp>
      <p:sp>
        <p:nvSpPr>
          <p:cNvPr id="14" name="Title 1"/>
          <p:cNvSpPr>
            <a:spLocks noGrp="1"/>
          </p:cNvSpPr>
          <p:nvPr>
            <p:ph type="title"/>
          </p:nvPr>
        </p:nvSpPr>
        <p:spPr>
          <a:xfrm>
            <a:off x="457198" y="478895"/>
            <a:ext cx="8220075" cy="994306"/>
          </a:xfrm>
        </p:spPr>
        <p:txBody>
          <a:bodyPr/>
          <a:lstStyle/>
          <a:p>
            <a:r>
              <a:rPr lang="en-GB" dirty="0">
                <a:latin typeface="Twinkl" pitchFamily="2" charset="0"/>
              </a:rPr>
              <a:t>Including Others</a:t>
            </a:r>
          </a:p>
        </p:txBody>
      </p:sp>
      <p:sp>
        <p:nvSpPr>
          <p:cNvPr id="16" name="TextBox 15"/>
          <p:cNvSpPr txBox="1"/>
          <p:nvPr/>
        </p:nvSpPr>
        <p:spPr>
          <a:xfrm>
            <a:off x="755649" y="2546576"/>
            <a:ext cx="5385092"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who was being excluded;</a:t>
            </a:r>
          </a:p>
        </p:txBody>
      </p:sp>
      <p:sp>
        <p:nvSpPr>
          <p:cNvPr id="13" name="TextBox 12"/>
          <p:cNvSpPr txBox="1"/>
          <p:nvPr/>
        </p:nvSpPr>
        <p:spPr>
          <a:xfrm>
            <a:off x="755649" y="3212624"/>
            <a:ext cx="5385092"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why they were being excluded;</a:t>
            </a:r>
          </a:p>
        </p:txBody>
      </p:sp>
      <p:sp>
        <p:nvSpPr>
          <p:cNvPr id="15" name="TextBox 14"/>
          <p:cNvSpPr txBox="1"/>
          <p:nvPr/>
        </p:nvSpPr>
        <p:spPr>
          <a:xfrm>
            <a:off x="755649" y="3949891"/>
            <a:ext cx="5385092"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how this could have been avoided.</a:t>
            </a:r>
          </a:p>
        </p:txBody>
      </p:sp>
      <p:graphicFrame>
        <p:nvGraphicFramePr>
          <p:cNvPr id="19" name="Table 18"/>
          <p:cNvGraphicFramePr>
            <a:graphicFrameLocks noGrp="1"/>
          </p:cNvGraphicFramePr>
          <p:nvPr>
            <p:extLst>
              <p:ext uri="{D42A27DB-BD31-4B8C-83A1-F6EECF244321}">
                <p14:modId xmlns:p14="http://schemas.microsoft.com/office/powerpoint/2010/main" val="3340835734"/>
              </p:ext>
            </p:extLst>
          </p:nvPr>
        </p:nvGraphicFramePr>
        <p:xfrm>
          <a:off x="755650" y="4625185"/>
          <a:ext cx="7632699" cy="1483360"/>
        </p:xfrm>
        <a:graphic>
          <a:graphicData uri="http://schemas.openxmlformats.org/drawingml/2006/table">
            <a:tbl>
              <a:tblPr firstRow="1" bandRow="1">
                <a:tableStyleId>{5C22544A-7EE6-4342-B048-85BDC9FD1C3A}</a:tableStyleId>
              </a:tblPr>
              <a:tblGrid>
                <a:gridCol w="2544233">
                  <a:extLst>
                    <a:ext uri="{9D8B030D-6E8A-4147-A177-3AD203B41FA5}">
                      <a16:colId xmlns:a16="http://schemas.microsoft.com/office/drawing/2014/main" val="1282543592"/>
                    </a:ext>
                  </a:extLst>
                </a:gridCol>
                <a:gridCol w="2544233">
                  <a:extLst>
                    <a:ext uri="{9D8B030D-6E8A-4147-A177-3AD203B41FA5}">
                      <a16:colId xmlns:a16="http://schemas.microsoft.com/office/drawing/2014/main" val="3456527407"/>
                    </a:ext>
                  </a:extLst>
                </a:gridCol>
                <a:gridCol w="2544233">
                  <a:extLst>
                    <a:ext uri="{9D8B030D-6E8A-4147-A177-3AD203B41FA5}">
                      <a16:colId xmlns:a16="http://schemas.microsoft.com/office/drawing/2014/main" val="393679780"/>
                    </a:ext>
                  </a:extLst>
                </a:gridCol>
              </a:tblGrid>
              <a:tr h="370840">
                <a:tc gridSpan="3">
                  <a:txBody>
                    <a:bodyPr/>
                    <a:lstStyle/>
                    <a:p>
                      <a:pPr algn="ctr"/>
                      <a:r>
                        <a:rPr lang="en-GB" b="1" dirty="0">
                          <a:solidFill>
                            <a:schemeClr val="tx1"/>
                          </a:solidFill>
                        </a:rPr>
                        <a:t>Word Bank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F99"/>
                    </a:solid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8702064"/>
                  </a:ext>
                </a:extLst>
              </a:tr>
              <a:tr h="370840">
                <a:tc>
                  <a:txBody>
                    <a:bodyPr/>
                    <a:lstStyle/>
                    <a:p>
                      <a:pPr algn="ctr"/>
                      <a:r>
                        <a:rPr lang="en-GB" b="0" dirty="0">
                          <a:solidFill>
                            <a:schemeClr val="tx1"/>
                          </a:solidFill>
                        </a:rPr>
                        <a:t>discriminate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exclude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exclusive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3232729"/>
                  </a:ext>
                </a:extLst>
              </a:tr>
              <a:tr h="370840">
                <a:tc>
                  <a:txBody>
                    <a:bodyPr/>
                    <a:lstStyle/>
                    <a:p>
                      <a:pPr algn="ctr"/>
                      <a:r>
                        <a:rPr lang="en-GB" b="0" dirty="0">
                          <a:solidFill>
                            <a:schemeClr val="tx1"/>
                          </a:solidFill>
                        </a:rPr>
                        <a:t>unfair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equal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diverse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553535"/>
                  </a:ext>
                </a:extLst>
              </a:tr>
              <a:tr h="370840">
                <a:tc>
                  <a:txBody>
                    <a:bodyPr/>
                    <a:lstStyle/>
                    <a:p>
                      <a:pPr algn="ctr"/>
                      <a:r>
                        <a:rPr lang="en-GB" b="0" dirty="0">
                          <a:solidFill>
                            <a:schemeClr val="tx1"/>
                          </a:solidFill>
                        </a:rPr>
                        <a:t>celebrate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share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rPr>
                        <a:t>learn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3904057"/>
                  </a:ext>
                </a:extLst>
              </a:tr>
            </a:tbl>
          </a:graphicData>
        </a:graphic>
      </p:graphicFrame>
      <p:pic>
        <p:nvPicPr>
          <p:cNvPr id="22" name="Individual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0465" y="1547486"/>
            <a:ext cx="2037884" cy="28821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361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Reflecting</a:t>
            </a:r>
          </a:p>
        </p:txBody>
      </p:sp>
    </p:spTree>
    <p:extLst>
      <p:ext uri="{BB962C8B-B14F-4D97-AF65-F5344CB8AC3E}">
        <p14:creationId xmlns:p14="http://schemas.microsoft.com/office/powerpoint/2010/main" val="350054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dirty="0">
                <a:latin typeface="Twinkl" pitchFamily="2" charset="0"/>
              </a:rPr>
              <a:t>Celebrate Diversity </a:t>
            </a:r>
          </a:p>
        </p:txBody>
      </p:sp>
      <p:sp>
        <p:nvSpPr>
          <p:cNvPr id="13" name="TextBox 12"/>
          <p:cNvSpPr txBox="1"/>
          <p:nvPr/>
        </p:nvSpPr>
        <p:spPr>
          <a:xfrm>
            <a:off x="755650" y="1602957"/>
            <a:ext cx="7632700" cy="100294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all different and this is what makes the world so exciting! The scenes we acted showed similarities between people but we are all totally unique. It is our differences and our diversity that makes us work together so well.</a:t>
            </a:r>
          </a:p>
        </p:txBody>
      </p:sp>
      <p:pic>
        <p:nvPicPr>
          <p:cNvPr id="15"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2" name="Rectangle 1"/>
          <p:cNvSpPr/>
          <p:nvPr/>
        </p:nvSpPr>
        <p:spPr>
          <a:xfrm>
            <a:off x="755650" y="2822997"/>
            <a:ext cx="7632700" cy="784830"/>
          </a:xfrm>
          <a:prstGeom prst="rect">
            <a:avLst/>
          </a:prstGeom>
        </p:spPr>
        <p:txBody>
          <a:bodyPr wrap="square" lIns="0" tIns="0" rIns="0" bIns="0">
            <a:spAutoFit/>
          </a:bodyPr>
          <a:lstStyle/>
          <a:p>
            <a:r>
              <a:rPr lang="en-GB" sz="1700" dirty="0"/>
              <a:t>Think of a time today when someone has helped you by seeing things differently. Talk to your partner about this. What was possible when you celebrated that difference? </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996"/>
          <a:stretch/>
        </p:blipFill>
        <p:spPr>
          <a:xfrm>
            <a:off x="893342" y="3872755"/>
            <a:ext cx="1869737" cy="254539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b="996"/>
          <a:stretch/>
        </p:blipFill>
        <p:spPr>
          <a:xfrm>
            <a:off x="6223076" y="3872755"/>
            <a:ext cx="1948924" cy="2545393"/>
          </a:xfrm>
          <a:prstGeom prst="rect">
            <a:avLst/>
          </a:prstGeom>
        </p:spPr>
      </p:pic>
      <p:sp>
        <p:nvSpPr>
          <p:cNvPr id="16" name="Speech Bubble: Rectangle 15"/>
          <p:cNvSpPr/>
          <p:nvPr/>
        </p:nvSpPr>
        <p:spPr>
          <a:xfrm>
            <a:off x="2609984" y="4209892"/>
            <a:ext cx="1755042" cy="1019572"/>
          </a:xfrm>
          <a:prstGeom prst="wedgeRectCallout">
            <a:avLst>
              <a:gd name="adj1" fmla="val -66721"/>
              <a:gd name="adj2" fmla="val 16424"/>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It helped </a:t>
            </a:r>
            <a:br>
              <a:rPr lang="en-GB" sz="1700" dirty="0">
                <a:solidFill>
                  <a:schemeClr val="tx1"/>
                </a:solidFill>
              </a:rPr>
            </a:br>
            <a:r>
              <a:rPr lang="en-GB" sz="1700" dirty="0">
                <a:solidFill>
                  <a:schemeClr val="tx1"/>
                </a:solidFill>
              </a:rPr>
              <a:t>me when…</a:t>
            </a:r>
          </a:p>
        </p:txBody>
      </p:sp>
      <p:sp>
        <p:nvSpPr>
          <p:cNvPr id="17" name="Speech Bubble: Rectangle 16"/>
          <p:cNvSpPr/>
          <p:nvPr/>
        </p:nvSpPr>
        <p:spPr>
          <a:xfrm>
            <a:off x="4572000" y="3985331"/>
            <a:ext cx="1755042" cy="1019572"/>
          </a:xfrm>
          <a:prstGeom prst="wedgeRectCallout">
            <a:avLst>
              <a:gd name="adj1" fmla="val 67596"/>
              <a:gd name="adj2" fmla="val 2958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If we were </a:t>
            </a:r>
            <a:br>
              <a:rPr lang="en-GB" sz="1700" dirty="0">
                <a:solidFill>
                  <a:schemeClr val="tx1"/>
                </a:solidFill>
              </a:rPr>
            </a:br>
            <a:r>
              <a:rPr lang="en-GB" sz="1700" dirty="0">
                <a:solidFill>
                  <a:schemeClr val="tx1"/>
                </a:solidFill>
              </a:rPr>
              <a:t>the same, then…</a:t>
            </a:r>
          </a:p>
        </p:txBody>
      </p:sp>
    </p:spTree>
    <p:extLst>
      <p:ext uri="{BB962C8B-B14F-4D97-AF65-F5344CB8AC3E}">
        <p14:creationId xmlns:p14="http://schemas.microsoft.com/office/powerpoint/2010/main" val="172433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dirty="0">
                <a:latin typeface="Twinkl" pitchFamily="2" charset="0"/>
              </a:rPr>
              <a:t>Celebrate Diversity </a:t>
            </a:r>
          </a:p>
        </p:txBody>
      </p:sp>
      <p:pic>
        <p:nvPicPr>
          <p:cNvPr id="15"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2" name="Rectangle 1"/>
          <p:cNvSpPr/>
          <p:nvPr/>
        </p:nvSpPr>
        <p:spPr>
          <a:xfrm>
            <a:off x="755650" y="1668608"/>
            <a:ext cx="7632700" cy="261610"/>
          </a:xfrm>
          <a:prstGeom prst="rect">
            <a:avLst/>
          </a:prstGeom>
        </p:spPr>
        <p:txBody>
          <a:bodyPr wrap="square" lIns="0" tIns="0" rIns="0" bIns="0">
            <a:spAutoFit/>
          </a:bodyPr>
          <a:lstStyle/>
          <a:p>
            <a:r>
              <a:rPr lang="en-GB" sz="1700" dirty="0"/>
              <a:t>It is our diversity that makes us truly fantastic and we should celebrate this.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1288" y="2057275"/>
            <a:ext cx="5651894" cy="4095896"/>
          </a:xfrm>
          <a:prstGeom prst="rect">
            <a:avLst/>
          </a:prstGeom>
        </p:spPr>
      </p:pic>
    </p:spTree>
    <p:extLst>
      <p:ext uri="{BB962C8B-B14F-4D97-AF65-F5344CB8AC3E}">
        <p14:creationId xmlns:p14="http://schemas.microsoft.com/office/powerpoint/2010/main" val="1735620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657872" y="6221521"/>
            <a:ext cx="3888432" cy="174407"/>
          </a:xfrm>
          <a:prstGeom prst="rect">
            <a:avLst/>
          </a:prstGeom>
          <a:noFill/>
        </p:spPr>
        <p:txBody>
          <a:bodyPr wrap="square" rtlCol="0">
            <a:spAutoFit/>
          </a:bodyPr>
          <a:lstStyle/>
          <a:p>
            <a:r>
              <a:rPr lang="en-GB" sz="800" baseline="30000" dirty="0">
                <a:latin typeface="Tuffy-TTF" panose="020B0603060100000000" pitchFamily="34" charset="0"/>
              </a:rPr>
              <a:t>Script excerpts, production shots, and other media are used by permission of</a:t>
            </a:r>
            <a:r>
              <a:rPr lang="en-GB" sz="800" b="1" baseline="30000" dirty="0">
                <a:latin typeface="Tuffy-TTF" panose="020B0603060100000000" pitchFamily="34" charset="0"/>
              </a:rPr>
              <a:t> WICKED LONDON PRODUCTION LTD</a:t>
            </a:r>
          </a:p>
        </p:txBody>
      </p:sp>
      <p:sp>
        <p:nvSpPr>
          <p:cNvPr id="14" name="Title 1"/>
          <p:cNvSpPr>
            <a:spLocks noGrp="1"/>
          </p:cNvSpPr>
          <p:nvPr>
            <p:ph type="title"/>
          </p:nvPr>
        </p:nvSpPr>
        <p:spPr>
          <a:xfrm>
            <a:off x="457198" y="478895"/>
            <a:ext cx="8220075" cy="994306"/>
          </a:xfrm>
        </p:spPr>
        <p:txBody>
          <a:bodyPr/>
          <a:lstStyle/>
          <a:p>
            <a:r>
              <a:rPr lang="en-GB" dirty="0">
                <a:latin typeface="Twinkl" pitchFamily="2" charset="0"/>
              </a:rPr>
              <a:t>Celebrate Diversity </a:t>
            </a:r>
          </a:p>
        </p:txBody>
      </p:sp>
      <p:sp>
        <p:nvSpPr>
          <p:cNvPr id="13" name="TextBox 12"/>
          <p:cNvSpPr txBox="1"/>
          <p:nvPr/>
        </p:nvSpPr>
        <p:spPr>
          <a:xfrm>
            <a:off x="755650" y="1602957"/>
            <a:ext cx="7632700" cy="495108"/>
          </a:xfrm>
          <a:prstGeom prst="rect">
            <a:avLst/>
          </a:prstGeom>
          <a:solidFill>
            <a:schemeClr val="bg1"/>
          </a:solidFill>
          <a:ln w="38100">
            <a:solidFill>
              <a:srgbClr val="009641"/>
            </a:solidFill>
          </a:ln>
        </p:spPr>
        <p:txBody>
          <a:bodyPr wrap="square" lIns="108000" tIns="108000" rIns="108000" bIns="108000" rtlCol="0">
            <a:spAutoFit/>
          </a:bodyPr>
          <a:lstStyle/>
          <a:p>
            <a:r>
              <a:rPr lang="en-GB" dirty="0"/>
              <a:t>Now let’s think about the characters from WICKED.</a:t>
            </a:r>
          </a:p>
        </p:txBody>
      </p:sp>
      <p:pic>
        <p:nvPicPr>
          <p:cNvPr id="15"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2" name="Rectangle 1"/>
          <p:cNvSpPr/>
          <p:nvPr/>
        </p:nvSpPr>
        <p:spPr>
          <a:xfrm>
            <a:off x="755650" y="2368365"/>
            <a:ext cx="7632700" cy="553998"/>
          </a:xfrm>
          <a:prstGeom prst="rect">
            <a:avLst/>
          </a:prstGeom>
        </p:spPr>
        <p:txBody>
          <a:bodyPr wrap="square" lIns="0" tIns="0" rIns="0" bIns="0">
            <a:spAutoFit/>
          </a:bodyPr>
          <a:lstStyle/>
          <a:p>
            <a:r>
              <a:rPr lang="en-GB" dirty="0"/>
              <a:t>Using what we have discussed about diversity today, what would you tell them now?</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2713" y="3315645"/>
            <a:ext cx="2317544" cy="271433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500" y="2992700"/>
            <a:ext cx="2019304" cy="303728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9637" y="2690948"/>
            <a:ext cx="1753723" cy="3401878"/>
          </a:xfrm>
          <a:prstGeom prst="rect">
            <a:avLst/>
          </a:prstGeom>
        </p:spPr>
      </p:pic>
    </p:spTree>
    <p:extLst>
      <p:ext uri="{BB962C8B-B14F-4D97-AF65-F5344CB8AC3E}">
        <p14:creationId xmlns:p14="http://schemas.microsoft.com/office/powerpoint/2010/main" val="709425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dirty="0">
                <a:latin typeface="Twinkl" pitchFamily="2" charset="0"/>
              </a:rPr>
              <a:t>The Big Questions</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537"/>
          <a:stretch/>
        </p:blipFill>
        <p:spPr>
          <a:xfrm>
            <a:off x="567363" y="2997899"/>
            <a:ext cx="2714539" cy="3410597"/>
          </a:xfrm>
          <a:prstGeom prst="rect">
            <a:avLst/>
          </a:prstGeom>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t="1" b="690"/>
          <a:stretch/>
        </p:blipFill>
        <p:spPr>
          <a:xfrm flipH="1">
            <a:off x="5896184" y="3037221"/>
            <a:ext cx="2681239" cy="3369861"/>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13" name="Speech Bubble: Rectangle 12"/>
          <p:cNvSpPr/>
          <p:nvPr/>
        </p:nvSpPr>
        <p:spPr>
          <a:xfrm>
            <a:off x="2331562" y="2290194"/>
            <a:ext cx="1755042" cy="1019572"/>
          </a:xfrm>
          <a:prstGeom prst="wedgeRectCallout">
            <a:avLst>
              <a:gd name="adj1" fmla="val -43777"/>
              <a:gd name="adj2" fmla="val 102817"/>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What can cause people to feel excluded?</a:t>
            </a:r>
          </a:p>
        </p:txBody>
      </p:sp>
      <p:sp>
        <p:nvSpPr>
          <p:cNvPr id="15" name="Speech Bubble: Rectangle 14"/>
          <p:cNvSpPr/>
          <p:nvPr/>
        </p:nvSpPr>
        <p:spPr>
          <a:xfrm>
            <a:off x="4945844" y="2400373"/>
            <a:ext cx="1755042" cy="1019572"/>
          </a:xfrm>
          <a:prstGeom prst="wedgeRectCallout">
            <a:avLst>
              <a:gd name="adj1" fmla="val 47998"/>
              <a:gd name="adj2" fmla="val 10034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How can </a:t>
            </a:r>
            <a:br>
              <a:rPr lang="en-GB" sz="1700" dirty="0">
                <a:solidFill>
                  <a:schemeClr val="tx1"/>
                </a:solidFill>
              </a:rPr>
            </a:br>
            <a:r>
              <a:rPr lang="en-GB" sz="1700" dirty="0">
                <a:solidFill>
                  <a:schemeClr val="tx1"/>
                </a:solidFill>
              </a:rPr>
              <a:t>we celebrate diversity?</a:t>
            </a:r>
          </a:p>
        </p:txBody>
      </p:sp>
    </p:spTree>
    <p:extLst>
      <p:ext uri="{BB962C8B-B14F-4D97-AF65-F5344CB8AC3E}">
        <p14:creationId xmlns:p14="http://schemas.microsoft.com/office/powerpoint/2010/main" val="1411833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identify ways to promote inclusion and celebrate diversity.</a:t>
            </a:r>
          </a:p>
        </p:txBody>
      </p:sp>
      <p:sp>
        <p:nvSpPr>
          <p:cNvPr id="20" name="Content Placeholder 15"/>
          <p:cNvSpPr txBox="1">
            <a:spLocks/>
          </p:cNvSpPr>
          <p:nvPr/>
        </p:nvSpPr>
        <p:spPr>
          <a:xfrm>
            <a:off x="628650" y="3466803"/>
            <a:ext cx="7886700" cy="1409700"/>
          </a:xfrm>
          <a:prstGeom prst="rect">
            <a:avLst/>
          </a:prstGeom>
          <a:noFill/>
          <a:ln w="25400">
            <a:noFill/>
          </a:ln>
        </p:spPr>
        <p:txBody>
          <a:bodyPr vert="horz" lIns="180000" tIns="252000" rIns="252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I can explain how it feels to be excluded.</a:t>
            </a:r>
          </a:p>
          <a:p>
            <a:endParaRPr lang="en-GB" dirty="0">
              <a:latin typeface="Twinkl" pitchFamily="50" charset="0"/>
            </a:endParaRPr>
          </a:p>
          <a:p>
            <a:r>
              <a:rPr lang="en-GB" dirty="0">
                <a:latin typeface="Twinkl" pitchFamily="50" charset="0"/>
              </a:rPr>
              <a:t>I can discuss ways to include others.</a:t>
            </a:r>
          </a:p>
          <a:p>
            <a:endParaRPr lang="en-GB" dirty="0">
              <a:latin typeface="Twinkl" pitchFamily="50" charset="0"/>
            </a:endParaRPr>
          </a:p>
          <a:p>
            <a:r>
              <a:rPr lang="en-GB" dirty="0">
                <a:latin typeface="Twinkl" pitchFamily="50" charset="0"/>
              </a:rPr>
              <a:t>I understand the importance of respecting diversity.</a:t>
            </a:r>
          </a:p>
        </p:txBody>
      </p:sp>
    </p:spTree>
    <p:extLst>
      <p:ext uri="{BB962C8B-B14F-4D97-AF65-F5344CB8AC3E}">
        <p14:creationId xmlns:p14="http://schemas.microsoft.com/office/powerpoint/2010/main" val="5659249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identify ways to promote inclusion and celebrate diversity.</a:t>
            </a:r>
          </a:p>
        </p:txBody>
      </p:sp>
      <p:sp>
        <p:nvSpPr>
          <p:cNvPr id="20" name="Content Placeholder 15"/>
          <p:cNvSpPr txBox="1">
            <a:spLocks/>
          </p:cNvSpPr>
          <p:nvPr/>
        </p:nvSpPr>
        <p:spPr>
          <a:xfrm>
            <a:off x="628650" y="3501008"/>
            <a:ext cx="7886700"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I can explain how it feels to be excluded.</a:t>
            </a:r>
          </a:p>
          <a:p>
            <a:endParaRPr lang="en-GB" dirty="0">
              <a:latin typeface="Twinkl" pitchFamily="50" charset="0"/>
            </a:endParaRPr>
          </a:p>
          <a:p>
            <a:r>
              <a:rPr lang="en-GB" dirty="0">
                <a:latin typeface="Twinkl" pitchFamily="50" charset="0"/>
              </a:rPr>
              <a:t>I can discuss ways to include others.</a:t>
            </a:r>
          </a:p>
          <a:p>
            <a:endParaRPr lang="en-GB" dirty="0">
              <a:latin typeface="Twinkl" pitchFamily="50" charset="0"/>
            </a:endParaRPr>
          </a:p>
          <a:p>
            <a:r>
              <a:rPr lang="en-GB" dirty="0">
                <a:latin typeface="Twinkl" pitchFamily="50" charset="0"/>
              </a:rPr>
              <a:t>I understand the importance of respecting diversity.</a:t>
            </a:r>
          </a:p>
        </p:txBody>
      </p:sp>
      <p:sp>
        <p:nvSpPr>
          <p:cNvPr id="9" name="TextBox 21"/>
          <p:cNvSpPr txBox="1">
            <a:spLocks noChangeArrowheads="1"/>
          </p:cNvSpPr>
          <p:nvPr/>
        </p:nvSpPr>
        <p:spPr bwMode="auto">
          <a:xfrm>
            <a:off x="2627784" y="6245477"/>
            <a:ext cx="3888432" cy="97571"/>
          </a:xfrm>
          <a:prstGeom prst="rect">
            <a:avLst/>
          </a:prstGeom>
          <a:noFill/>
          <a:ln>
            <a:noFill/>
          </a:ln>
        </p:spPr>
        <p:txBody>
          <a:bodyPr wrap="square" lIns="0" tIns="0" rIns="0" bIns="0" anchor="ctr" anchorCtr="1">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GB" sz="800" baseline="30000" dirty="0">
                <a:latin typeface="Tuffy-TTF" panose="020B0603060100000000" pitchFamily="34" charset="0"/>
                <a:cs typeface="Arial" panose="020B0604020202020204" pitchFamily="34" charset="0"/>
              </a:rPr>
              <a:t>This resource is fully in line with the Learning Outcomes and Core Themes outlined in the PSHE Association’s </a:t>
            </a:r>
            <a:r>
              <a:rPr lang="en-GB" sz="800" b="1" u="sng" baseline="30000" dirty="0">
                <a:solidFill>
                  <a:schemeClr val="accent1"/>
                </a:solidFill>
                <a:latin typeface="Tuffy-TTF" panose="020B0603060100000000" pitchFamily="34" charset="0"/>
                <a:cs typeface="Arial" panose="020B0604020202020204" pitchFamily="34" charset="0"/>
                <a:hlinkClick r:id="rId3"/>
              </a:rPr>
              <a:t>Programme of Study</a:t>
            </a:r>
            <a:r>
              <a:rPr lang="en-GB" sz="800" baseline="30000" dirty="0">
                <a:latin typeface="Tuffy-TTF" panose="020B0603060100000000" pitchFamily="34" charset="0"/>
                <a:cs typeface="Arial" panose="020B0604020202020204" pitchFamily="34" charset="0"/>
              </a:rPr>
              <a:t>.</a:t>
            </a:r>
          </a:p>
        </p:txBody>
      </p:sp>
    </p:spTree>
    <p:extLst>
      <p:ext uri="{BB962C8B-B14F-4D97-AF65-F5344CB8AC3E}">
        <p14:creationId xmlns:p14="http://schemas.microsoft.com/office/powerpoint/2010/main" val="44728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The Big Questions</a:t>
            </a:r>
          </a:p>
        </p:txBody>
      </p:sp>
    </p:spTree>
    <p:extLst>
      <p:ext uri="{BB962C8B-B14F-4D97-AF65-F5344CB8AC3E}">
        <p14:creationId xmlns:p14="http://schemas.microsoft.com/office/powerpoint/2010/main" val="1286237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The Big Questions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537"/>
          <a:stretch/>
        </p:blipFill>
        <p:spPr>
          <a:xfrm>
            <a:off x="567363" y="2997899"/>
            <a:ext cx="2714539" cy="3410597"/>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 b="690"/>
          <a:stretch/>
        </p:blipFill>
        <p:spPr>
          <a:xfrm flipH="1">
            <a:off x="5896184" y="3037221"/>
            <a:ext cx="2681239" cy="3369861"/>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3" name="Speech Bubble: Rectangle 2"/>
          <p:cNvSpPr/>
          <p:nvPr/>
        </p:nvSpPr>
        <p:spPr>
          <a:xfrm>
            <a:off x="2331562" y="2290194"/>
            <a:ext cx="1755042" cy="1019572"/>
          </a:xfrm>
          <a:prstGeom prst="wedgeRectCallout">
            <a:avLst>
              <a:gd name="adj1" fmla="val -43777"/>
              <a:gd name="adj2" fmla="val 102817"/>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What can cause people to feel excluded?</a:t>
            </a:r>
          </a:p>
        </p:txBody>
      </p:sp>
      <p:sp>
        <p:nvSpPr>
          <p:cNvPr id="17" name="Speech Bubble: Rectangle 16"/>
          <p:cNvSpPr/>
          <p:nvPr/>
        </p:nvSpPr>
        <p:spPr>
          <a:xfrm>
            <a:off x="4945844" y="2400373"/>
            <a:ext cx="1755042" cy="1019572"/>
          </a:xfrm>
          <a:prstGeom prst="wedgeRectCallout">
            <a:avLst>
              <a:gd name="adj1" fmla="val 47998"/>
              <a:gd name="adj2" fmla="val 10034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How can </a:t>
            </a:r>
            <a:br>
              <a:rPr lang="en-GB" sz="1700" dirty="0">
                <a:solidFill>
                  <a:schemeClr val="tx1"/>
                </a:solidFill>
              </a:rPr>
            </a:br>
            <a:r>
              <a:rPr lang="en-GB" sz="1700" dirty="0">
                <a:solidFill>
                  <a:schemeClr val="tx1"/>
                </a:solidFill>
              </a:rPr>
              <a:t>we celebrate diversity?</a:t>
            </a:r>
          </a:p>
        </p:txBody>
      </p:sp>
    </p:spTree>
    <p:extLst>
      <p:ext uri="{BB962C8B-B14F-4D97-AF65-F5344CB8AC3E}">
        <p14:creationId xmlns:p14="http://schemas.microsoft.com/office/powerpoint/2010/main" val="24969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Reconnecting</a:t>
            </a:r>
          </a:p>
        </p:txBody>
      </p:sp>
    </p:spTree>
    <p:extLst>
      <p:ext uri="{BB962C8B-B14F-4D97-AF65-F5344CB8AC3E}">
        <p14:creationId xmlns:p14="http://schemas.microsoft.com/office/powerpoint/2010/main" val="456737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How Do We Feel Included?</a:t>
            </a:r>
          </a:p>
        </p:txBody>
      </p:sp>
      <p:sp>
        <p:nvSpPr>
          <p:cNvPr id="5" name="TextBox 4"/>
          <p:cNvSpPr txBox="1"/>
          <p:nvPr/>
        </p:nvSpPr>
        <p:spPr>
          <a:xfrm>
            <a:off x="755650" y="1556792"/>
            <a:ext cx="7632700" cy="100294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going to think about how it feels to be included or excluded. </a:t>
            </a:r>
          </a:p>
          <a:p>
            <a:r>
              <a:rPr lang="en-GB" sz="1700" dirty="0"/>
              <a:t>First, we are going to work in small groups. Each group has a picture. </a:t>
            </a:r>
            <a:br>
              <a:rPr lang="en-GB" sz="1700" dirty="0"/>
            </a:br>
            <a:r>
              <a:rPr lang="en-GB" sz="1700" dirty="0"/>
              <a:t>In your group, discuss:</a:t>
            </a:r>
          </a:p>
        </p:txBody>
      </p:sp>
      <p:sp>
        <p:nvSpPr>
          <p:cNvPr id="7" name="TextBox 6"/>
          <p:cNvSpPr txBox="1"/>
          <p:nvPr/>
        </p:nvSpPr>
        <p:spPr>
          <a:xfrm>
            <a:off x="755650" y="2719228"/>
            <a:ext cx="7632700" cy="523220"/>
          </a:xfrm>
          <a:prstGeom prst="rect">
            <a:avLst/>
          </a:prstGeom>
          <a:noFill/>
          <a:ln w="38100">
            <a:noFill/>
          </a:ln>
        </p:spPr>
        <p:txBody>
          <a:bodyPr wrap="square" lIns="0" tIns="0" rIns="0" bIns="0" rtlCol="0">
            <a:spAutoFit/>
          </a:bodyPr>
          <a:lstStyle/>
          <a:p>
            <a:pPr marL="285750" indent="-285750">
              <a:buFont typeface="Arial" panose="020B0604020202020204" pitchFamily="34" charset="0"/>
              <a:buChar char="•"/>
            </a:pPr>
            <a:r>
              <a:rPr lang="en-GB" sz="1700" dirty="0"/>
              <a:t>what you think the people in the picture are doing;</a:t>
            </a:r>
          </a:p>
          <a:p>
            <a:pPr marL="285750" indent="-285750">
              <a:buFont typeface="Arial" panose="020B0604020202020204" pitchFamily="34" charset="0"/>
              <a:buChar char="•"/>
            </a:pPr>
            <a:r>
              <a:rPr lang="en-GB" sz="1700" dirty="0"/>
              <a:t>how you think they might be feeling.</a:t>
            </a:r>
          </a:p>
        </p:txBody>
      </p:sp>
      <p:pic>
        <p:nvPicPr>
          <p:cNvPr id="8"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1070"/>
          <a:stretch/>
        </p:blipFill>
        <p:spPr>
          <a:xfrm>
            <a:off x="753004" y="3828236"/>
            <a:ext cx="1972817" cy="2591405"/>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b="573"/>
          <a:stretch/>
        </p:blipFill>
        <p:spPr>
          <a:xfrm>
            <a:off x="6621791" y="3925961"/>
            <a:ext cx="1809530" cy="2493680"/>
          </a:xfrm>
          <a:prstGeom prst="rect">
            <a:avLst/>
          </a:prstGeom>
        </p:spPr>
      </p:pic>
      <p:sp>
        <p:nvSpPr>
          <p:cNvPr id="19" name="Speech Bubble: Rectangle 18"/>
          <p:cNvSpPr/>
          <p:nvPr/>
        </p:nvSpPr>
        <p:spPr>
          <a:xfrm>
            <a:off x="2378115" y="3429000"/>
            <a:ext cx="1885347" cy="1019572"/>
          </a:xfrm>
          <a:prstGeom prst="wedgeRectCallout">
            <a:avLst>
              <a:gd name="adj1" fmla="val -51341"/>
              <a:gd name="adj2" fmla="val 86361"/>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Is everyone in the </a:t>
            </a:r>
          </a:p>
          <a:p>
            <a:pPr algn="ctr"/>
            <a:r>
              <a:rPr lang="en-GB" sz="1700" dirty="0">
                <a:solidFill>
                  <a:schemeClr val="tx1"/>
                </a:solidFill>
              </a:rPr>
              <a:t>picture feeling </a:t>
            </a:r>
          </a:p>
          <a:p>
            <a:pPr algn="ctr"/>
            <a:r>
              <a:rPr lang="en-GB" sz="1700" dirty="0">
                <a:solidFill>
                  <a:schemeClr val="tx1"/>
                </a:solidFill>
              </a:rPr>
              <a:t>the same?</a:t>
            </a:r>
          </a:p>
        </p:txBody>
      </p:sp>
      <p:sp>
        <p:nvSpPr>
          <p:cNvPr id="21" name="Speech Bubble: Rectangle 20"/>
          <p:cNvSpPr/>
          <p:nvPr/>
        </p:nvSpPr>
        <p:spPr>
          <a:xfrm>
            <a:off x="4945899" y="3299948"/>
            <a:ext cx="1885347" cy="1252026"/>
          </a:xfrm>
          <a:prstGeom prst="wedgeRectCallout">
            <a:avLst>
              <a:gd name="adj1" fmla="val 51444"/>
              <a:gd name="adj2" fmla="val 74970"/>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Can you imagine anyone who could not be part of this picture?</a:t>
            </a:r>
          </a:p>
        </p:txBody>
      </p:sp>
    </p:spTree>
    <p:extLst>
      <p:ext uri="{BB962C8B-B14F-4D97-AF65-F5344CB8AC3E}">
        <p14:creationId xmlns:p14="http://schemas.microsoft.com/office/powerpoint/2010/main" val="83510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Exploring</a:t>
            </a:r>
          </a:p>
        </p:txBody>
      </p:sp>
    </p:spTree>
    <p:extLst>
      <p:ext uri="{BB962C8B-B14F-4D97-AF65-F5344CB8AC3E}">
        <p14:creationId xmlns:p14="http://schemas.microsoft.com/office/powerpoint/2010/main" val="2062849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055" y="657567"/>
            <a:ext cx="8249890" cy="994306"/>
          </a:xfrm>
        </p:spPr>
        <p:txBody>
          <a:bodyPr lIns="108000" tIns="108000" rIns="108000" bIns="108000"/>
          <a:lstStyle/>
          <a:p>
            <a:pPr algn="ctr"/>
            <a:r>
              <a:rPr lang="en-GB" dirty="0">
                <a:latin typeface="Twinkl" pitchFamily="2" charset="0"/>
              </a:rPr>
              <a:t>Why Might People </a:t>
            </a:r>
            <a:br>
              <a:rPr lang="en-GB" dirty="0">
                <a:latin typeface="Twinkl" pitchFamily="2" charset="0"/>
              </a:rPr>
            </a:br>
            <a:r>
              <a:rPr lang="en-GB" dirty="0">
                <a:latin typeface="Twinkl" pitchFamily="2" charset="0"/>
              </a:rPr>
              <a:t>Not Feel Included?</a:t>
            </a:r>
          </a:p>
        </p:txBody>
      </p:sp>
      <p:sp>
        <p:nvSpPr>
          <p:cNvPr id="5" name="TextBox 4"/>
          <p:cNvSpPr txBox="1"/>
          <p:nvPr/>
        </p:nvSpPr>
        <p:spPr>
          <a:xfrm>
            <a:off x="755650" y="1924539"/>
            <a:ext cx="7632700" cy="126455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going to think about issues of exclusion brought up in the musical, WICKED. WICKED tells the story of </a:t>
            </a:r>
            <a:r>
              <a:rPr lang="en-GB" sz="1700" dirty="0" err="1"/>
              <a:t>Elphaba</a:t>
            </a:r>
            <a:r>
              <a:rPr lang="en-GB" sz="1700" dirty="0"/>
              <a:t>, the </a:t>
            </a:r>
            <a:r>
              <a:rPr lang="en-GB" sz="1700" b="1" dirty="0">
                <a:solidFill>
                  <a:srgbClr val="009641"/>
                </a:solidFill>
              </a:rPr>
              <a:t>Wicked Witch of the West</a:t>
            </a:r>
            <a:r>
              <a:rPr lang="en-GB" sz="1700" dirty="0"/>
              <a:t>, including her time at </a:t>
            </a:r>
            <a:r>
              <a:rPr lang="en-GB" sz="1700" dirty="0" err="1"/>
              <a:t>Shiz</a:t>
            </a:r>
            <a:r>
              <a:rPr lang="en-GB" sz="1700" dirty="0"/>
              <a:t> University and her unlikely friendship with the very popular Glinda.</a:t>
            </a:r>
          </a:p>
        </p:txBody>
      </p:sp>
      <p:pic>
        <p:nvPicPr>
          <p:cNvPr id="19"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6296" y="2936604"/>
            <a:ext cx="2560587" cy="2785556"/>
          </a:xfrm>
          <a:prstGeom prst="rect">
            <a:avLst/>
          </a:prstGeom>
        </p:spPr>
      </p:pic>
      <p:sp>
        <p:nvSpPr>
          <p:cNvPr id="3" name="Rectangle 2"/>
          <p:cNvSpPr/>
          <p:nvPr/>
        </p:nvSpPr>
        <p:spPr>
          <a:xfrm>
            <a:off x="755649" y="5351495"/>
            <a:ext cx="7941295" cy="741330"/>
          </a:xfrm>
          <a:prstGeom prst="rect">
            <a:avLst/>
          </a:prstGeom>
          <a:solidFill>
            <a:srgbClr val="CEDF99"/>
          </a:solidFill>
        </p:spPr>
        <p:txBody>
          <a:bodyPr wrap="square" lIns="108000" tIns="108000" rIns="108000" bIns="108000">
            <a:spAutoFit/>
          </a:bodyPr>
          <a:lstStyle/>
          <a:p>
            <a:r>
              <a:rPr lang="en-GB" sz="1700" dirty="0"/>
              <a:t>Read the </a:t>
            </a:r>
            <a:r>
              <a:rPr lang="en-GB" sz="1700" b="1" dirty="0">
                <a:solidFill>
                  <a:srgbClr val="009641"/>
                </a:solidFill>
              </a:rPr>
              <a:t>Script Extract </a:t>
            </a:r>
            <a:r>
              <a:rPr lang="en-GB" sz="1700" dirty="0"/>
              <a:t>you have been given and think about how each of these characters may feel excluded or discriminated against in some way. </a:t>
            </a:r>
          </a:p>
        </p:txBody>
      </p:sp>
    </p:spTree>
    <p:extLst>
      <p:ext uri="{BB962C8B-B14F-4D97-AF65-F5344CB8AC3E}">
        <p14:creationId xmlns:p14="http://schemas.microsoft.com/office/powerpoint/2010/main" val="261799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
      <a:dk1>
        <a:srgbClr val="1C1C1C"/>
      </a:dk1>
      <a:lt1>
        <a:sysClr val="window" lastClr="FFFFFF"/>
      </a:lt1>
      <a:dk2>
        <a:srgbClr val="4A4A4A"/>
      </a:dk2>
      <a:lt2>
        <a:srgbClr val="F4F2F2"/>
      </a:lt2>
      <a:accent1>
        <a:srgbClr val="00A7E7"/>
      </a:accent1>
      <a:accent2>
        <a:srgbClr val="F0821A"/>
      </a:accent2>
      <a:accent3>
        <a:srgbClr val="8C368C"/>
      </a:accent3>
      <a:accent4>
        <a:srgbClr val="009640"/>
      </a:accent4>
      <a:accent5>
        <a:srgbClr val="31B7BC"/>
      </a:accent5>
      <a:accent6>
        <a:srgbClr val="F9B000"/>
      </a:accent6>
      <a:hlink>
        <a:srgbClr val="00B0F0"/>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esson Presentation Template - V3" id="{3E541E79-FE49-4792-BEE7-5675E47653DF}" vid="{93790287-555B-4EF6-97F8-00B7E94E1B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F12F21DF05CA4689011F00E676D4B5" ma:contentTypeVersion="16" ma:contentTypeDescription="Create a new document." ma:contentTypeScope="" ma:versionID="ba11c7215b9a64acce5bccbdbc67fab2">
  <xsd:schema xmlns:xsd="http://www.w3.org/2001/XMLSchema" xmlns:xs="http://www.w3.org/2001/XMLSchema" xmlns:p="http://schemas.microsoft.com/office/2006/metadata/properties" xmlns:ns2="33bcd4d9-427e-4fbb-9316-72b4cceb92f6" xmlns:ns3="29966af0-fc6d-423a-b7f6-94e0587b3383" targetNamespace="http://schemas.microsoft.com/office/2006/metadata/properties" ma:root="true" ma:fieldsID="cd19ba94a101b306953452c5cdb61c6c" ns2:_="" ns3:_="">
    <xsd:import namespace="33bcd4d9-427e-4fbb-9316-72b4cceb92f6"/>
    <xsd:import namespace="29966af0-fc6d-423a-b7f6-94e0587b338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bcd4d9-427e-4fbb-9316-72b4cceb92f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b24fd3b-70f7-4c52-a1a5-928627653865}" ma:internalName="TaxCatchAll" ma:showField="CatchAllData" ma:web="33bcd4d9-427e-4fbb-9316-72b4cceb92f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9966af0-fc6d-423a-b7f6-94e0587b338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87df421-5cef-4149-b4e5-5803b99dcf30"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799A82-442E-4E2A-BA12-2A9108B0CC1E}"/>
</file>

<file path=customXml/itemProps2.xml><?xml version="1.0" encoding="utf-8"?>
<ds:datastoreItem xmlns:ds="http://schemas.openxmlformats.org/officeDocument/2006/customXml" ds:itemID="{F98A290C-993B-4923-AB5B-7254136913D3}"/>
</file>

<file path=docProps/app.xml><?xml version="1.0" encoding="utf-8"?>
<Properties xmlns="http://schemas.openxmlformats.org/officeDocument/2006/extended-properties" xmlns:vt="http://schemas.openxmlformats.org/officeDocument/2006/docPropsVTypes">
  <Template>Lesson Presentation Template</Template>
  <TotalTime>421</TotalTime>
  <Words>782</Words>
  <Application>Microsoft Office PowerPoint</Application>
  <PresentationFormat>On-screen Show (4:3)</PresentationFormat>
  <Paragraphs>107</Paragraphs>
  <Slides>24</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Sassoon Infant Rg</vt:lpstr>
      <vt:lpstr>Twinkl SemiBold</vt:lpstr>
      <vt:lpstr>Arial</vt:lpstr>
      <vt:lpstr>Twinkl</vt:lpstr>
      <vt:lpstr>Tuffy-TTF</vt:lpstr>
      <vt:lpstr>Office Theme</vt:lpstr>
      <vt:lpstr>PowerPoint Presentation</vt:lpstr>
      <vt:lpstr>PowerPoint Presentation</vt:lpstr>
      <vt:lpstr>PowerPoint Presentation</vt:lpstr>
      <vt:lpstr>The Big Questions</vt:lpstr>
      <vt:lpstr>The Big Questions </vt:lpstr>
      <vt:lpstr>Reconnecting</vt:lpstr>
      <vt:lpstr>How Do We Feel Included?</vt:lpstr>
      <vt:lpstr>Exploring</vt:lpstr>
      <vt:lpstr>Why Might People  Not Feel Included?</vt:lpstr>
      <vt:lpstr>Why Might People  Not Feel Included?</vt:lpstr>
      <vt:lpstr>Why Might People  Not Feel Included?</vt:lpstr>
      <vt:lpstr>Who’s In?</vt:lpstr>
      <vt:lpstr>Reaching Out</vt:lpstr>
      <vt:lpstr>Reaching Out</vt:lpstr>
      <vt:lpstr>Reaching Out</vt:lpstr>
      <vt:lpstr>Consolidating</vt:lpstr>
      <vt:lpstr>Including Others</vt:lpstr>
      <vt:lpstr>Reflecting</vt:lpstr>
      <vt:lpstr>Celebrate Diversity </vt:lpstr>
      <vt:lpstr>Celebrate Diversity </vt:lpstr>
      <vt:lpstr>Celebrate Diversity </vt:lpstr>
      <vt:lpstr>The Big Questions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PSHE and Citizenship</dc:title>
  <dc:creator>Joshua Monteith</dc:creator>
  <cp:lastModifiedBy>Joshua Monteith</cp:lastModifiedBy>
  <cp:revision>32</cp:revision>
  <dcterms:created xsi:type="dcterms:W3CDTF">2019-06-11T07:33:08Z</dcterms:created>
  <dcterms:modified xsi:type="dcterms:W3CDTF">2019-07-12T11:40:09Z</dcterms:modified>
</cp:coreProperties>
</file>